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"/>
  </p:notesMasterIdLst>
  <p:sldIdLst>
    <p:sldId id="266" r:id="rId2"/>
    <p:sldId id="317" r:id="rId3"/>
    <p:sldId id="318" r:id="rId4"/>
  </p:sldIdLst>
  <p:sldSz cx="8999538" cy="6840538"/>
  <p:notesSz cx="6797675" cy="9928225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674">
          <p15:clr>
            <a:srgbClr val="A4A3A4"/>
          </p15:clr>
        </p15:guide>
        <p15:guide id="4" pos="19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4D1"/>
    <a:srgbClr val="0099FF"/>
    <a:srgbClr val="3399FF"/>
    <a:srgbClr val="83CAFF"/>
    <a:srgbClr val="99CCFF"/>
    <a:srgbClr val="004586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0514" autoAdjust="0"/>
  </p:normalViewPr>
  <p:slideViewPr>
    <p:cSldViewPr>
      <p:cViewPr varScale="1">
        <p:scale>
          <a:sx n="115" d="100"/>
          <a:sy n="115" d="100"/>
        </p:scale>
        <p:origin x="1506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0913" y="754063"/>
            <a:ext cx="4892675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82" y="4715724"/>
            <a:ext cx="5437284" cy="4466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7068" y="0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9431445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31445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0913" y="754063"/>
            <a:ext cx="489267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1</a:t>
            </a:fld>
            <a:endParaRPr lang="et-EE" altLang="en-US" dirty="0"/>
          </a:p>
        </p:txBody>
      </p:sp>
    </p:spTree>
    <p:extLst>
      <p:ext uri="{BB962C8B-B14F-4D97-AF65-F5344CB8AC3E}">
        <p14:creationId xmlns:p14="http://schemas.microsoft.com/office/powerpoint/2010/main" val="1964507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n-US" dirty="0" err="1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asutuse nimetus / ametinimetus</a:t>
            </a:r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352800"/>
            <a:ext cx="2988570" cy="115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n-US" dirty="0" err="1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asutuse nimetus / ametinimetus</a:t>
            </a:r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352800"/>
            <a:ext cx="2988570" cy="115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 err="1"/>
              <a:t>eesnimi@perenimi@amet.ee</a:t>
            </a:r>
            <a:endParaRPr lang="et-EE" dirty="0"/>
          </a:p>
          <a:p>
            <a:endParaRPr lang="et-EE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352800"/>
            <a:ext cx="2988570" cy="115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 err="1"/>
              <a:t>eesnimi@perenimi@amet.ee</a:t>
            </a:r>
            <a:endParaRPr lang="et-EE" dirty="0"/>
          </a:p>
          <a:p>
            <a:endParaRPr lang="et-EE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352800"/>
            <a:ext cx="2988570" cy="115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4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2" r:id="rId4"/>
    <p:sldLayoutId id="2147483660" r:id="rId5"/>
    <p:sldLayoutId id="2147483663" r:id="rId6"/>
    <p:sldLayoutId id="2147483655" r:id="rId7"/>
  </p:sldLayoutIdLst>
  <p:txStyles>
    <p:titleStyle>
      <a:lvl1pPr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pria.ee" TargetMode="External"/><Relationship Id="rId2" Type="http://schemas.openxmlformats.org/officeDocument/2006/relationships/hyperlink" Target="http://www.pria.ee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pria.ee/broneerin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281" y="2448000"/>
            <a:ext cx="8712968" cy="2196405"/>
          </a:xfrm>
        </p:spPr>
        <p:txBody>
          <a:bodyPr/>
          <a:lstStyle/>
          <a:p>
            <a:pPr algn="ctr"/>
            <a:r>
              <a:rPr lang="et-EE" sz="3600" b="1" dirty="0"/>
              <a:t>Põllumajandusliku tegevusega alustava noore ettevõtja</a:t>
            </a:r>
            <a:br>
              <a:rPr lang="et-EE" sz="3600" b="1" dirty="0"/>
            </a:br>
            <a:r>
              <a:rPr lang="et-EE" sz="3600" b="1" dirty="0"/>
              <a:t>toetuse taotlemise tutvustus uues e-</a:t>
            </a:r>
            <a:r>
              <a:rPr lang="et-EE" sz="3600" b="1" dirty="0" err="1"/>
              <a:t>PRIAs</a:t>
            </a:r>
            <a:br>
              <a:rPr lang="et-EE" sz="3200" b="1" dirty="0"/>
            </a:b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0009" y="5148460"/>
            <a:ext cx="1943991" cy="864097"/>
          </a:xfrm>
        </p:spPr>
        <p:txBody>
          <a:bodyPr/>
          <a:lstStyle/>
          <a:p>
            <a:pPr algn="r"/>
            <a:r>
              <a:rPr lang="et-EE" altLang="en-US" dirty="0">
                <a:solidFill>
                  <a:srgbClr val="FFFFFF"/>
                </a:solidFill>
              </a:rPr>
              <a:t>Tõnn Laos</a:t>
            </a:r>
          </a:p>
          <a:p>
            <a:pPr algn="r"/>
            <a:r>
              <a:rPr lang="et-EE" altLang="en-US" dirty="0">
                <a:solidFill>
                  <a:srgbClr val="FFFFFF"/>
                </a:solidFill>
              </a:rPr>
              <a:t>PRIA</a:t>
            </a:r>
          </a:p>
          <a:p>
            <a:pPr algn="r"/>
            <a:endParaRPr lang="et-EE" altLang="en-US" b="1" dirty="0">
              <a:solidFill>
                <a:srgbClr val="FFFFFF"/>
              </a:solidFill>
            </a:endParaRPr>
          </a:p>
          <a:p>
            <a:pPr algn="r"/>
            <a:endParaRPr lang="et-EE" altLang="en-US" b="1" dirty="0">
              <a:solidFill>
                <a:srgbClr val="FFFFFF"/>
              </a:solidFill>
            </a:endParaRPr>
          </a:p>
          <a:p>
            <a:pPr algn="r"/>
            <a:endParaRPr lang="et-EE" altLang="en-US" sz="2000" dirty="0">
              <a:solidFill>
                <a:srgbClr val="FFFFFF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251297" y="5148460"/>
            <a:ext cx="1224137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26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t-EE" altLang="en-US" dirty="0">
                <a:solidFill>
                  <a:srgbClr val="FFFFFF"/>
                </a:solidFill>
              </a:rPr>
              <a:t>15.08.17</a:t>
            </a:r>
          </a:p>
          <a:p>
            <a:pPr algn="r"/>
            <a:endParaRPr lang="et-EE" altLang="en-US" b="1" dirty="0">
              <a:solidFill>
                <a:srgbClr val="FFFFFF"/>
              </a:solidFill>
            </a:endParaRPr>
          </a:p>
          <a:p>
            <a:pPr algn="r"/>
            <a:endParaRPr lang="et-EE" alt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02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Oluline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800" b="1" dirty="0"/>
              <a:t>Peab olema e-PRIA registreeritud kasutaja</a:t>
            </a:r>
            <a:endParaRPr lang="et-EE" sz="18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t-EE" sz="1400" dirty="0"/>
              <a:t>Vajalik </a:t>
            </a:r>
            <a:r>
              <a:rPr lang="et-EE" sz="1400" dirty="0" err="1"/>
              <a:t>ID-kaart</a:t>
            </a:r>
            <a:r>
              <a:rPr lang="et-EE" sz="1400" dirty="0"/>
              <a:t> või mobiil-ID ning teadma PIN1-te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t-EE" sz="1400" dirty="0">
                <a:hlinkClick r:id="rId2"/>
              </a:rPr>
              <a:t>www.pria.ee</a:t>
            </a:r>
            <a:r>
              <a:rPr lang="et-EE" sz="1400" dirty="0"/>
              <a:t> &gt; e-PRIA &gt; sisene uude e-</a:t>
            </a:r>
            <a:r>
              <a:rPr lang="et-EE" sz="1400" dirty="0" err="1"/>
              <a:t>PRIAsse</a:t>
            </a:r>
            <a:endParaRPr lang="et-EE" sz="1400" dirty="0"/>
          </a:p>
          <a:p>
            <a:pPr lvl="1"/>
            <a:endParaRPr lang="et-EE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800" b="1" dirty="0"/>
              <a:t>Peab olema Äriregistri esindusõigus või volituse olemasolu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800" b="1" dirty="0"/>
              <a:t>Toetustaotluse eeltäitmine: </a:t>
            </a:r>
            <a:r>
              <a:rPr lang="et-EE" sz="2400" b="1" dirty="0">
                <a:solidFill>
                  <a:schemeClr val="accent1"/>
                </a:solidFill>
              </a:rPr>
              <a:t>21.08.2017-27.08.2017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800" b="1" dirty="0"/>
              <a:t>Toetustaotluse esitamine: </a:t>
            </a:r>
            <a:r>
              <a:rPr lang="et-EE" sz="2400" b="1" dirty="0">
                <a:solidFill>
                  <a:schemeClr val="accent1"/>
                </a:solidFill>
              </a:rPr>
              <a:t>28.08.2017-04.09.2017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t-EE" sz="1400" dirty="0"/>
              <a:t>Taotlusi saab esitada kuni taotluste vastuvõtuperioodi viimase päeva südaööni &gt; kasutajatugi olemas kuni 16.00.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800" dirty="0"/>
              <a:t> </a:t>
            </a:r>
            <a:r>
              <a:rPr lang="et-EE" sz="1800" b="1" dirty="0"/>
              <a:t>Taotlemisel tekkinud probleemide korral saate abi:</a:t>
            </a:r>
          </a:p>
          <a:p>
            <a:r>
              <a:rPr lang="et-EE" sz="1800" dirty="0">
                <a:solidFill>
                  <a:srgbClr val="0084D1"/>
                </a:solidFill>
              </a:rPr>
              <a:t>	</a:t>
            </a:r>
            <a:r>
              <a:rPr lang="et-EE" sz="1800" dirty="0">
                <a:solidFill>
                  <a:schemeClr val="tx1"/>
                </a:solidFill>
              </a:rPr>
              <a:t>e-post</a:t>
            </a:r>
            <a:r>
              <a:rPr lang="et-EE" sz="1800" dirty="0">
                <a:solidFill>
                  <a:srgbClr val="0084D1"/>
                </a:solidFill>
              </a:rPr>
              <a:t>: </a:t>
            </a:r>
            <a:r>
              <a:rPr lang="et-EE" sz="1800" dirty="0">
                <a:solidFill>
                  <a:srgbClr val="0084D1"/>
                </a:solidFill>
                <a:hlinkClick r:id="rId3"/>
              </a:rPr>
              <a:t>info@pria.ee</a:t>
            </a:r>
            <a:r>
              <a:rPr lang="et-EE" sz="1800" dirty="0">
                <a:solidFill>
                  <a:srgbClr val="0084D1"/>
                </a:solidFill>
              </a:rPr>
              <a:t>, </a:t>
            </a:r>
            <a:r>
              <a:rPr lang="et-EE" sz="1800" dirty="0">
                <a:solidFill>
                  <a:schemeClr val="tx1"/>
                </a:solidFill>
              </a:rPr>
              <a:t>investeeringutoetuste infotelefon</a:t>
            </a:r>
            <a:r>
              <a:rPr lang="et-EE" sz="1800" dirty="0">
                <a:solidFill>
                  <a:srgbClr val="0084D1"/>
                </a:solidFill>
              </a:rPr>
              <a:t> </a:t>
            </a:r>
            <a:r>
              <a:rPr lang="et-EE" sz="1800" dirty="0">
                <a:solidFill>
                  <a:srgbClr val="0070C0"/>
                </a:solidFill>
              </a:rPr>
              <a:t>737 7678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800" dirty="0"/>
              <a:t>Teenindusbüroodes on kohapeal olemas kliendiarvutid, mille kasutamiseks saab broneerida aja (</a:t>
            </a:r>
            <a:r>
              <a:rPr lang="et-EE" sz="1800" u="sng" dirty="0">
                <a:hlinkClick r:id="rId4"/>
              </a:rPr>
              <a:t>http://www.pria.ee/broneering/</a:t>
            </a:r>
            <a:r>
              <a:rPr lang="et-EE" sz="1800" dirty="0"/>
              <a:t>) </a:t>
            </a:r>
          </a:p>
          <a:p>
            <a:endParaRPr lang="et-EE" sz="18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sz="1800" b="1" dirty="0"/>
          </a:p>
          <a:p>
            <a:pPr lvl="1"/>
            <a:r>
              <a:rPr lang="et-EE" sz="1400" dirty="0"/>
              <a:t>	</a:t>
            </a:r>
            <a:endParaRPr lang="et-EE" sz="18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83402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648021"/>
          </a:xfrm>
        </p:spPr>
        <p:txBody>
          <a:bodyPr/>
          <a:lstStyle/>
          <a:p>
            <a:r>
              <a:rPr lang="et-EE" dirty="0"/>
              <a:t>Suuremad muudatused e-</a:t>
            </a:r>
            <a:r>
              <a:rPr lang="et-EE" dirty="0" err="1"/>
              <a:t>PRIAs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332037"/>
            <a:ext cx="7920000" cy="4949701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/>
              <a:t>Toetustaotluse muudatustaotlused</a:t>
            </a:r>
            <a:endParaRPr lang="et-EE" sz="1800" dirty="0"/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t-EE" sz="1800" dirty="0"/>
              <a:t>Enne taotlusvooru lõppemist aktsepteeritakse kõik muudatustaotlused automaatselt. Pärast taotlusvooru lõppemist kontrollitakse muudatustaotlused üle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t-EE" sz="1800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t-EE" dirty="0"/>
              <a:t>Ekraanipildi jagamine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t-EE" sz="1800" dirty="0"/>
              <a:t>PRIA töötaja näeb ainult mitteaktiivset e-</a:t>
            </a:r>
            <a:r>
              <a:rPr lang="et-EE" sz="1800" dirty="0" err="1"/>
              <a:t>PRIAt</a:t>
            </a:r>
            <a:endParaRPr lang="et-EE" sz="1800" dirty="0"/>
          </a:p>
          <a:p>
            <a:pPr lvl="1"/>
            <a:endParaRPr lang="et-EE" sz="1800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t-EE" dirty="0"/>
              <a:t>Sammude loogika ja kuva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t-EE" dirty="0"/>
          </a:p>
          <a:p>
            <a:pPr lvl="1" algn="just"/>
            <a:r>
              <a:rPr lang="et-EE" dirty="0"/>
              <a:t>NB! Toetustaotluse täitmisega tuleks alustada võimalikult vara ning probleemide esinemisel teiste registrite andmetega tuleks neist kohe teada anda!</a:t>
            </a:r>
          </a:p>
        </p:txBody>
      </p:sp>
    </p:spTree>
    <p:extLst>
      <p:ext uri="{BB962C8B-B14F-4D97-AF65-F5344CB8AC3E}">
        <p14:creationId xmlns:p14="http://schemas.microsoft.com/office/powerpoint/2010/main" val="653623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Custom</PresentationFormat>
  <Paragraphs>31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Microsoft YaHei</vt:lpstr>
      <vt:lpstr>Arial</vt:lpstr>
      <vt:lpstr>Arial Unicode MS</vt:lpstr>
      <vt:lpstr>Roboto Condensed</vt:lpstr>
      <vt:lpstr>Times New Roman</vt:lpstr>
      <vt:lpstr>Office Theme</vt:lpstr>
      <vt:lpstr>Põllumajandusliku tegevusega alustava noore ettevõtja toetuse taotlemise tutvustus uues e-PRIAs </vt:lpstr>
      <vt:lpstr>Oluline</vt:lpstr>
      <vt:lpstr>Suuremad muudatused e-PRIAs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2014-05-22T10:54:41Z</dcterms:created>
  <dcterms:modified xsi:type="dcterms:W3CDTF">2017-08-10T09:31:47Z</dcterms:modified>
</cp:coreProperties>
</file>